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31" r:id="rId32"/>
    <p:sldId id="633" r:id="rId33"/>
    <p:sldId id="632" r:id="rId34"/>
    <p:sldId id="600" r:id="rId35"/>
    <p:sldId id="601" r:id="rId36"/>
    <p:sldId id="603" r:id="rId37"/>
    <p:sldId id="589" r:id="rId38"/>
    <p:sldId id="604" r:id="rId39"/>
    <p:sldId id="606" r:id="rId40"/>
    <p:sldId id="590" r:id="rId41"/>
    <p:sldId id="605" r:id="rId42"/>
    <p:sldId id="624" r:id="rId43"/>
    <p:sldId id="625" r:id="rId44"/>
    <p:sldId id="626" r:id="rId45"/>
    <p:sldId id="627" r:id="rId46"/>
    <p:sldId id="623" r:id="rId47"/>
    <p:sldId id="629" r:id="rId48"/>
    <p:sldId id="628" r:id="rId49"/>
    <p:sldId id="591" r:id="rId50"/>
    <p:sldId id="607" r:id="rId51"/>
    <p:sldId id="608" r:id="rId52"/>
    <p:sldId id="592" r:id="rId53"/>
    <p:sldId id="618" r:id="rId54"/>
    <p:sldId id="619" r:id="rId55"/>
    <p:sldId id="621" r:id="rId56"/>
    <p:sldId id="620" r:id="rId57"/>
    <p:sldId id="622" r:id="rId58"/>
    <p:sldId id="630" r:id="rId59"/>
    <p:sldId id="609" r:id="rId60"/>
    <p:sldId id="6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1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1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1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UWDIRECT/UWDIRECT.github.io/blob/master/Wi18_content/DSMCER/slidegen/dotgen_dropout.p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Congratulations, </a:t>
            </a:r>
            <a:r>
              <a:rPr lang="en-US" dirty="0" err="1"/>
              <a:t>Arushi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Questions from last class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 (template, logos, $$)</a:t>
            </a:r>
            <a:endParaRPr lang="en-US" dirty="0"/>
          </a:p>
          <a:p>
            <a:r>
              <a:rPr lang="en-US" dirty="0" smtClean="0"/>
              <a:t>Side note </a:t>
            </a:r>
            <a:r>
              <a:rPr lang="mr-IN" dirty="0" smtClean="0"/>
              <a:t>–</a:t>
            </a:r>
            <a:r>
              <a:rPr lang="en-US" dirty="0" smtClean="0"/>
              <a:t> NN figures in this deck were rendered with </a:t>
            </a:r>
            <a:r>
              <a:rPr lang="en-US" dirty="0" err="1" smtClean="0"/>
              <a:t>graphviz</a:t>
            </a:r>
            <a:r>
              <a:rPr lang="en-US" dirty="0" smtClean="0"/>
              <a:t> code created </a:t>
            </a:r>
            <a:r>
              <a:rPr lang="en-US" dirty="0"/>
              <a:t>in Python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github.com/UWDIRECT/UWDIRECT.github.io/blob/master/Wi18_content/DSMCER/slidegen/dotgen_dropout.py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3842" y="5529150"/>
            <a:ext cx="838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known as saturation or </a:t>
            </a:r>
            <a:r>
              <a:rPr lang="en-US" sz="2800" smtClean="0"/>
              <a:t>vanishing gradient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Recently (&gt;2011) many have started using the Rectified Linear Unit (RLU or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(0, 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Positive, finite</a:t>
                </a:r>
              </a:p>
              <a:p>
                <a:pPr lvl="1"/>
                <a:r>
                  <a:rPr lang="en-US" dirty="0" smtClean="0"/>
                  <a:t>Very fast (no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dirty="0" smtClean="0"/>
                  <a:t>Creates sparse networks</a:t>
                </a:r>
              </a:p>
              <a:p>
                <a:pPr lvl="1"/>
                <a:r>
                  <a:rPr lang="en-US" dirty="0" smtClean="0"/>
                  <a:t>Not differentiable at 0</a:t>
                </a:r>
              </a:p>
              <a:p>
                <a:pPr lvl="1"/>
                <a:r>
                  <a:rPr lang="en-US" dirty="0" smtClean="0"/>
                  <a:t>No symmetry &amp; unbounded</a:t>
                </a:r>
              </a:p>
              <a:p>
                <a:pPr lvl="1"/>
                <a:r>
                  <a:rPr lang="en-US" dirty="0" smtClean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can kill neurons so that they never fire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693067"/>
            <a:ext cx="4120290" cy="299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1089" y="566658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Some of the problems are solved by </a:t>
                </a:r>
                <a:r>
                  <a:rPr lang="en-US" dirty="0" err="1" smtClean="0"/>
                  <a:t>softplus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b="0" i="1" smtClean="0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Smoothed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dirty="0" smtClean="0"/>
                  <a:t>Differentiable everywhere</a:t>
                </a:r>
              </a:p>
              <a:p>
                <a:pPr lvl="2"/>
                <a:r>
                  <a:rPr lang="en-US" dirty="0" smtClean="0"/>
                  <a:t>Derivative is sigmoid</a:t>
                </a:r>
              </a:p>
              <a:p>
                <a:pPr lvl="1"/>
                <a:r>
                  <a:rPr lang="en-US" dirty="0" smtClean="0"/>
                  <a:t>Slower than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6" y="2988978"/>
            <a:ext cx="4120290" cy="299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229" y="618387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18" y="5370803"/>
            <a:ext cx="681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Another solution</a:t>
            </a:r>
            <a:r>
              <a:rPr lang="mr-IN" sz="2800" dirty="0" smtClean="0"/>
              <a:t>…</a:t>
            </a:r>
            <a:r>
              <a:rPr lang="en-US" sz="2800" dirty="0" smtClean="0"/>
              <a:t>. Change the cost function!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1</a:t>
            </a:r>
          </a:p>
          <a:p>
            <a:pPr lvl="3"/>
            <a:r>
              <a:rPr lang="en-US" dirty="0" smtClean="0"/>
              <a:t>The </a:t>
            </a:r>
            <a:r>
              <a:rPr lang="en-US" dirty="0"/>
              <a:t>first term vanishes as does the </a:t>
            </a:r>
            <a:r>
              <a:rPr lang="en-US" dirty="0" smtClean="0"/>
              <a:t>second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2623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(0 * ln(anything) = 0)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0200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(anything * ln(1) = 0)</a:t>
            </a:r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 (especially multiclass)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Other than why is that dog tangled in the blinds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94" y="2581834"/>
            <a:ext cx="3921197" cy="33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Overfitting &amp;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Regularization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r>
              <a:rPr lang="en-US" dirty="0" smtClean="0"/>
              <a:t> too!</a:t>
            </a:r>
          </a:p>
          <a:p>
            <a:pPr lvl="1"/>
            <a:r>
              <a:rPr lang="en-US" dirty="0" smtClean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also shouldn’t be a surprise!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vs L1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Both reduce model complexity by shrinking </a:t>
            </a:r>
            <a:r>
              <a:rPr lang="en-US" i="1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L1: </a:t>
            </a:r>
            <a:r>
              <a:rPr lang="en-US" i="1" dirty="0" smtClean="0"/>
              <a:t>w</a:t>
            </a:r>
            <a:r>
              <a:rPr lang="en-US" dirty="0" smtClean="0"/>
              <a:t> shrink by a constant amoun</a:t>
            </a:r>
            <a:r>
              <a:rPr lang="en-US" dirty="0" smtClean="0"/>
              <a:t>t towards 0</a:t>
            </a:r>
          </a:p>
          <a:p>
            <a:pPr lvl="1"/>
            <a:r>
              <a:rPr lang="en-US" dirty="0" smtClean="0"/>
              <a:t>L2: </a:t>
            </a:r>
            <a:r>
              <a:rPr lang="en-US" i="1" dirty="0" smtClean="0"/>
              <a:t>w</a:t>
            </a:r>
            <a:r>
              <a:rPr lang="en-US" dirty="0" smtClean="0"/>
              <a:t> shrink to 0 by an amount proportional to </a:t>
            </a:r>
            <a:r>
              <a:rPr lang="en-US" i="1" dirty="0" smtClean="0"/>
              <a:t>w</a:t>
            </a:r>
          </a:p>
          <a:p>
            <a:pPr lvl="1"/>
            <a:r>
              <a:rPr lang="en-US" dirty="0" smtClean="0"/>
              <a:t>Thus</a:t>
            </a:r>
          </a:p>
          <a:p>
            <a:pPr lvl="2"/>
            <a:r>
              <a:rPr lang="en-US" dirty="0" smtClean="0"/>
              <a:t>When |</a:t>
            </a:r>
            <a:r>
              <a:rPr lang="en-US" i="1" dirty="0" smtClean="0"/>
              <a:t>w</a:t>
            </a:r>
            <a:r>
              <a:rPr lang="en-US" dirty="0" smtClean="0"/>
              <a:t>| is small, L1 shrinkage &gt;&gt; L2 shrinkage</a:t>
            </a:r>
          </a:p>
          <a:p>
            <a:pPr lvl="2"/>
            <a:r>
              <a:rPr lang="en-US" dirty="0" smtClean="0"/>
              <a:t>When |w| is large, L2 shrinkage &gt;&gt; L1 shrinkage</a:t>
            </a:r>
          </a:p>
          <a:p>
            <a:pPr lvl="1"/>
            <a:r>
              <a:rPr lang="en-US" dirty="0" smtClean="0"/>
              <a:t>Therefore</a:t>
            </a:r>
          </a:p>
          <a:p>
            <a:pPr lvl="2"/>
            <a:r>
              <a:rPr lang="en-US" dirty="0" smtClean="0"/>
              <a:t>L1 tends to concentrate weights in a small number of connections and others are driven to 0</a:t>
            </a:r>
          </a:p>
          <a:p>
            <a:pPr lvl="2"/>
            <a:r>
              <a:rPr lang="en-US" dirty="0" smtClean="0"/>
              <a:t>L2 tends to shrink all weights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Dropout is different from other regularization methods we have already encountered</a:t>
            </a:r>
          </a:p>
          <a:p>
            <a:pPr lvl="1"/>
            <a:r>
              <a:rPr lang="en-US" dirty="0" smtClean="0"/>
              <a:t>L1 and L2 regularization alter the cost 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Dropout alters the network structure itself</a:t>
            </a:r>
            <a:endParaRPr lang="en-US" dirty="0" smtClean="0"/>
          </a:p>
          <a:p>
            <a:pPr lvl="2"/>
            <a:r>
              <a:rPr lang="en-US" dirty="0" smtClean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 smtClean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At each epoch, ‘dropout’ some percentage of nodes from the optimization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Neural network model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Dotted nodes are dropped out and their connections are ignored during forward </a:t>
            </a:r>
            <a:r>
              <a:rPr lang="en-US" smtClean="0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dropout reduce overfitting?</a:t>
            </a:r>
          </a:p>
          <a:p>
            <a:pPr lvl="1"/>
            <a:r>
              <a:rPr lang="en-US" dirty="0" smtClean="0"/>
              <a:t>For any given dropout set, we are effectively fitting a different model</a:t>
            </a:r>
          </a:p>
          <a:p>
            <a:pPr lvl="1"/>
            <a:r>
              <a:rPr lang="en-US" dirty="0" smtClean="0"/>
              <a:t>Effectively, we are fitting an ensemble of coexisting neural network models simultaneously</a:t>
            </a:r>
          </a:p>
          <a:p>
            <a:pPr lvl="1"/>
            <a:r>
              <a:rPr lang="en-US" dirty="0" smtClean="0"/>
              <a:t>Overfitting errors of any given node set will average out over the entire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6080" b="31372"/>
          <a:stretch/>
        </p:blipFill>
        <p:spPr>
          <a:xfrm>
            <a:off x="1754996" y="2501152"/>
            <a:ext cx="5584371" cy="22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is this jagged?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pPr lvl="1"/>
                <a:r>
                  <a:rPr lang="en-US" dirty="0" smtClean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Occurring rapidly?</a:t>
                </a:r>
              </a:p>
              <a:p>
                <a:pPr lvl="2"/>
                <a:r>
                  <a:rPr lang="en-US" dirty="0" smtClean="0"/>
                  <a:t>Moving slowly (plateaued)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Take two minutes and discuss this at your 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How do you choose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?  5 or 50 or 500?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But wait, there’s more!</a:t>
                </a:r>
              </a:p>
              <a:p>
                <a:pPr lvl="1"/>
                <a:r>
                  <a:rPr lang="en-US" dirty="0" smtClean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of the simplest is</a:t>
                </a:r>
              </a:p>
              <a:p>
                <a:pPr lvl="1"/>
                <a:r>
                  <a:rPr lang="en-US" dirty="0" smtClean="0"/>
                  <a:t>Fit using a large number of epochs (</a:t>
                </a:r>
                <a:r>
                  <a:rPr lang="en-US" i="1" dirty="0" smtClean="0"/>
                  <a:t>t)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Plot the validation and training loss / error / cost</a:t>
                </a:r>
              </a:p>
              <a:p>
                <a:pPr lvl="1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Gotta</a:t>
            </a:r>
            <a:r>
              <a:rPr lang="en-US" sz="2400" dirty="0" smtClean="0"/>
              <a:t> love simple!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Dropout final thoughts</a:t>
            </a:r>
          </a:p>
          <a:p>
            <a:pPr lvl="1"/>
            <a:r>
              <a:rPr lang="en-US" dirty="0" smtClean="0"/>
              <a:t>It reduces ‘complex co-adaptations’ of neurons and forces them to rely on more robust features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Results in a less ‘complex’ network</a:t>
            </a:r>
          </a:p>
          <a:p>
            <a:r>
              <a:rPr lang="en-US" dirty="0" smtClean="0"/>
              <a:t>The general idea is to simplify the model by</a:t>
            </a:r>
          </a:p>
          <a:p>
            <a:pPr lvl="1"/>
            <a:r>
              <a:rPr lang="en-US" dirty="0" smtClean="0"/>
              <a:t>Driving weights to 0</a:t>
            </a:r>
          </a:p>
          <a:p>
            <a:pPr lvl="1"/>
            <a:r>
              <a:rPr lang="en-US" dirty="0" smtClean="0"/>
              <a:t>Reducing over complex co-adaptations</a:t>
            </a:r>
          </a:p>
          <a:p>
            <a:pPr lvl="1"/>
            <a:r>
              <a:rPr lang="en-US" dirty="0" smtClean="0"/>
              <a:t>Using ’smeared ensembles’</a:t>
            </a:r>
          </a:p>
          <a:p>
            <a:pPr lvl="1"/>
            <a:r>
              <a:rPr lang="en-US" dirty="0" smtClean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 </a:t>
            </a:r>
            <a:r>
              <a:rPr lang="en-US" sz="1050" dirty="0" err="1" smtClean="0"/>
              <a:t>Krizhevsky</a:t>
            </a:r>
            <a:r>
              <a:rPr lang="en-US" sz="1050" dirty="0"/>
              <a:t>, </a:t>
            </a:r>
            <a:r>
              <a:rPr lang="en-US" sz="1050" dirty="0" err="1" smtClean="0"/>
              <a:t>Sutskever</a:t>
            </a:r>
            <a:r>
              <a:rPr lang="en-US" sz="1050" dirty="0"/>
              <a:t>, </a:t>
            </a:r>
            <a:r>
              <a:rPr lang="en-US" sz="1050" dirty="0" smtClean="0"/>
              <a:t>Hinton </a:t>
            </a:r>
            <a:r>
              <a:rPr lang="en-US" sz="1050" dirty="0"/>
              <a:t>(2012</a:t>
            </a:r>
            <a:r>
              <a:rPr lang="en-US" sz="1050" dirty="0" smtClean="0"/>
              <a:t>)  NIPS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time!  WEEEE!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Grab the Python notebook from the syllabus</a:t>
            </a:r>
          </a:p>
          <a:p>
            <a:pPr lvl="1"/>
            <a:r>
              <a:rPr lang="en-US" dirty="0" smtClean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`</a:t>
            </a:r>
            <a:r>
              <a:rPr lang="en-US" dirty="0" err="1" smtClean="0"/>
              <a:t>jupyter</a:t>
            </a:r>
            <a:r>
              <a:rPr lang="en-US" dirty="0" smtClean="0"/>
              <a:t> notebook` in your virtual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20734</TotalTime>
  <Words>4238</Words>
  <Application>Microsoft Macintosh PowerPoint</Application>
  <PresentationFormat>On-screen Show (4:3)</PresentationFormat>
  <Paragraphs>649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 Math</vt:lpstr>
      <vt:lpstr>Courier New</vt:lpstr>
      <vt:lpstr>Mangal</vt:lpstr>
      <vt:lpstr>Arial</vt:lpstr>
      <vt:lpstr>Office Theme</vt:lpstr>
      <vt:lpstr>Neural Networks</vt:lpstr>
      <vt:lpstr>Review and future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Limitations of sigmoids</vt:lpstr>
      <vt:lpstr>Limitations of sigmoids</vt:lpstr>
      <vt:lpstr>Activation alternatives</vt:lpstr>
      <vt:lpstr>Activation alternatives</vt:lpstr>
      <vt:lpstr>Limitations of sigmoids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775</cp:revision>
  <cp:lastPrinted>2018-01-04T18:38:40Z</cp:lastPrinted>
  <dcterms:created xsi:type="dcterms:W3CDTF">2015-01-21T04:58:27Z</dcterms:created>
  <dcterms:modified xsi:type="dcterms:W3CDTF">2018-03-06T21:28:38Z</dcterms:modified>
</cp:coreProperties>
</file>